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60"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00F70EB-C137-44A1-8636-ACA483E82849}" type="datetimeFigureOut">
              <a:rPr kumimoji="1" lang="ja-JP" altLang="en-US" smtClean="0"/>
              <a:pPr/>
              <a:t>2014/6/25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667E767-0660-40E0-B068-FFC74DEF627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00F70EB-C137-44A1-8636-ACA483E82849}" type="datetimeFigureOut">
              <a:rPr kumimoji="1" lang="ja-JP" altLang="en-US" smtClean="0"/>
              <a:pPr/>
              <a:t>2014/6/25</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667E767-0660-40E0-B068-FFC74DEF627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横巻き 3"/>
          <p:cNvSpPr/>
          <p:nvPr/>
        </p:nvSpPr>
        <p:spPr>
          <a:xfrm>
            <a:off x="109728" y="118552"/>
            <a:ext cx="6597352" cy="792088"/>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AR P丸ゴシック体E" pitchFamily="50" charset="-128"/>
                <a:ea typeface="AR P丸ゴシック体E" pitchFamily="50" charset="-128"/>
              </a:rPr>
              <a:t>木材利用ポイント事業説明会　追加開催のご案内</a:t>
            </a:r>
            <a:endParaRPr kumimoji="1" lang="ja-JP" altLang="en-US" sz="2000" dirty="0">
              <a:solidFill>
                <a:schemeClr val="tx1"/>
              </a:solidFill>
              <a:latin typeface="AR P丸ゴシック体E" pitchFamily="50" charset="-128"/>
              <a:ea typeface="AR P丸ゴシック体E" pitchFamily="50" charset="-128"/>
            </a:endParaRPr>
          </a:p>
        </p:txBody>
      </p:sp>
      <p:sp>
        <p:nvSpPr>
          <p:cNvPr id="5" name="テキスト ボックス 4"/>
          <p:cNvSpPr txBox="1"/>
          <p:nvPr/>
        </p:nvSpPr>
        <p:spPr>
          <a:xfrm>
            <a:off x="260648" y="971600"/>
            <a:ext cx="6336704" cy="1077218"/>
          </a:xfrm>
          <a:prstGeom prst="rect">
            <a:avLst/>
          </a:prstGeom>
          <a:noFill/>
        </p:spPr>
        <p:txBody>
          <a:bodyPr wrap="square" rtlCol="0">
            <a:spAutoFit/>
          </a:bodyPr>
          <a:lstStyle/>
          <a:p>
            <a:r>
              <a:rPr lang="ja-JP" altLang="en-US" sz="1600" dirty="0" smtClean="0"/>
              <a:t>昨年４月</a:t>
            </a:r>
            <a:r>
              <a:rPr kumimoji="1" lang="ja-JP" altLang="en-US" sz="1600" dirty="0" smtClean="0"/>
              <a:t>より</a:t>
            </a:r>
            <a:r>
              <a:rPr lang="ja-JP" altLang="en-US" sz="1600" dirty="0" smtClean="0"/>
              <a:t>スタートした</a:t>
            </a:r>
            <a:r>
              <a:rPr kumimoji="1" lang="ja-JP" altLang="en-US" sz="1600" dirty="0" smtClean="0"/>
              <a:t>木材利用ポイント制度</a:t>
            </a:r>
            <a:r>
              <a:rPr lang="ja-JP" altLang="en-US" sz="1600" dirty="0" smtClean="0"/>
              <a:t>がＨ２６年９月３０日まで延長され</a:t>
            </a:r>
            <a:r>
              <a:rPr lang="ja-JP" altLang="en-US" sz="1600" dirty="0"/>
              <a:t>ております</a:t>
            </a:r>
            <a:r>
              <a:rPr kumimoji="1" lang="ja-JP" altLang="en-US" sz="1600" dirty="0" smtClean="0"/>
              <a:t>。木材利用ポイント制度とは、地域材を木造住宅、住宅の内装、外装、木材製品などに活用した</a:t>
            </a:r>
            <a:r>
              <a:rPr lang="ja-JP" altLang="en-US" sz="1600" dirty="0"/>
              <a:t>場合</a:t>
            </a:r>
            <a:r>
              <a:rPr lang="ja-JP" altLang="en-US" sz="1600" dirty="0" smtClean="0"/>
              <a:t>に木材利用ポイントが発行され、そのポイントを　地域の農林水産品等と交換できる制度です。</a:t>
            </a:r>
            <a:endParaRPr lang="en-US" altLang="ja-JP" sz="1600" dirty="0" smtClean="0"/>
          </a:p>
        </p:txBody>
      </p:sp>
      <p:sp>
        <p:nvSpPr>
          <p:cNvPr id="6" name="角丸四角形 5"/>
          <p:cNvSpPr/>
          <p:nvPr/>
        </p:nvSpPr>
        <p:spPr>
          <a:xfrm>
            <a:off x="260648" y="2051720"/>
            <a:ext cx="6192688" cy="1872208"/>
          </a:xfrm>
          <a:prstGeom prst="roundRect">
            <a:avLst/>
          </a:prstGeom>
          <a:solidFill>
            <a:srgbClr val="FFFF00"/>
          </a:solidFill>
          <a:ln w="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chemeClr val="tx1"/>
                </a:solidFill>
              </a:rPr>
              <a:t>木材利用ポイントの付与対象となる工事を行う事業者は、</a:t>
            </a:r>
            <a:r>
              <a:rPr lang="ja-JP" altLang="en-US" sz="1600" dirty="0">
                <a:solidFill>
                  <a:schemeClr val="tx1"/>
                </a:solidFill>
              </a:rPr>
              <a:t>あらかじめ</a:t>
            </a:r>
            <a:r>
              <a:rPr kumimoji="1" lang="ja-JP" altLang="en-US" sz="1600" b="1" u="sng" dirty="0" smtClean="0">
                <a:solidFill>
                  <a:schemeClr val="tx1"/>
                </a:solidFill>
              </a:rPr>
              <a:t>長崎県地域材活用推進協議会（県協議会）に認定申請し、登録工事業者として登録</a:t>
            </a:r>
            <a:r>
              <a:rPr lang="ja-JP" altLang="en-US" sz="1600" b="1" u="sng" dirty="0" smtClean="0">
                <a:solidFill>
                  <a:schemeClr val="tx1"/>
                </a:solidFill>
              </a:rPr>
              <a:t>されておく</a:t>
            </a:r>
            <a:r>
              <a:rPr kumimoji="1" lang="ja-JP" altLang="en-US" sz="1600" b="1" u="sng" dirty="0" smtClean="0">
                <a:solidFill>
                  <a:schemeClr val="tx1"/>
                </a:solidFill>
              </a:rPr>
              <a:t>必要があります。</a:t>
            </a:r>
            <a:r>
              <a:rPr kumimoji="1" lang="ja-JP" altLang="en-US" sz="1600" dirty="0" smtClean="0">
                <a:solidFill>
                  <a:schemeClr val="tx1"/>
                </a:solidFill>
              </a:rPr>
              <a:t>このため、事業者等の登録</a:t>
            </a:r>
            <a:r>
              <a:rPr lang="ja-JP" altLang="en-US" sz="1600" dirty="0" smtClean="0">
                <a:solidFill>
                  <a:schemeClr val="tx1"/>
                </a:solidFill>
              </a:rPr>
              <a:t>を行っていない</a:t>
            </a:r>
            <a:r>
              <a:rPr kumimoji="1" lang="ja-JP" altLang="en-US" sz="1600" dirty="0" smtClean="0">
                <a:solidFill>
                  <a:schemeClr val="tx1"/>
                </a:solidFill>
              </a:rPr>
              <a:t>場合、ポイントの申請ができなくなります。</a:t>
            </a:r>
            <a:endParaRPr kumimoji="1" lang="en-US" altLang="ja-JP" sz="1600" dirty="0" smtClean="0">
              <a:solidFill>
                <a:schemeClr val="tx1"/>
              </a:solidFill>
            </a:endParaRPr>
          </a:p>
          <a:p>
            <a:r>
              <a:rPr lang="ja-JP" altLang="en-US" sz="1600" dirty="0" smtClean="0">
                <a:solidFill>
                  <a:schemeClr val="tx1"/>
                </a:solidFill>
              </a:rPr>
              <a:t>　よって、</a:t>
            </a:r>
            <a:r>
              <a:rPr lang="ja-JP" altLang="en-US" sz="1600" b="1" u="sng" dirty="0">
                <a:solidFill>
                  <a:schemeClr val="tx1"/>
                </a:solidFill>
              </a:rPr>
              <a:t>６</a:t>
            </a:r>
            <a:r>
              <a:rPr kumimoji="1" lang="ja-JP" altLang="en-US" sz="1600" b="1" u="sng" dirty="0" smtClean="0">
                <a:solidFill>
                  <a:schemeClr val="tx1"/>
                </a:solidFill>
              </a:rPr>
              <a:t>月２３日から７月</a:t>
            </a:r>
            <a:r>
              <a:rPr lang="ja-JP" altLang="en-US" sz="1600" b="1" u="sng" dirty="0">
                <a:solidFill>
                  <a:schemeClr val="tx1"/>
                </a:solidFill>
              </a:rPr>
              <a:t>１８</a:t>
            </a:r>
            <a:r>
              <a:rPr kumimoji="1" lang="ja-JP" altLang="en-US" sz="1600" b="1" u="sng" dirty="0" smtClean="0">
                <a:solidFill>
                  <a:schemeClr val="tx1"/>
                </a:solidFill>
              </a:rPr>
              <a:t>日までの期間</a:t>
            </a:r>
            <a:r>
              <a:rPr kumimoji="1" lang="ja-JP" altLang="en-US" sz="1600" dirty="0" smtClean="0">
                <a:solidFill>
                  <a:schemeClr val="tx1"/>
                </a:solidFill>
              </a:rPr>
              <a:t>において、追加募集を行います！</a:t>
            </a:r>
            <a:endParaRPr kumimoji="1" lang="ja-JP" altLang="en-US" sz="1600" dirty="0">
              <a:solidFill>
                <a:schemeClr val="tx1"/>
              </a:solidFill>
            </a:endParaRPr>
          </a:p>
        </p:txBody>
      </p:sp>
      <p:sp>
        <p:nvSpPr>
          <p:cNvPr id="7" name="メモ 6"/>
          <p:cNvSpPr/>
          <p:nvPr/>
        </p:nvSpPr>
        <p:spPr>
          <a:xfrm>
            <a:off x="332656" y="3995936"/>
            <a:ext cx="6048672" cy="1080120"/>
          </a:xfrm>
          <a:prstGeom prst="foldedCorner">
            <a:avLst/>
          </a:prstGeom>
          <a:solidFill>
            <a:schemeClr val="accent6">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a:p>
            <a:r>
              <a:rPr kumimoji="1" lang="ja-JP" altLang="en-US" sz="1400" dirty="0" smtClean="0">
                <a:solidFill>
                  <a:schemeClr val="tx1"/>
                </a:solidFill>
              </a:rPr>
              <a:t>木材利用ポイントの付与対象となる工事を行う事業者等として登録を希望される</a:t>
            </a:r>
            <a:r>
              <a:rPr lang="ja-JP" altLang="en-US" sz="1400" dirty="0" smtClean="0">
                <a:solidFill>
                  <a:schemeClr val="tx1"/>
                </a:solidFill>
              </a:rPr>
              <a:t>住宅施工業者等</a:t>
            </a:r>
            <a:r>
              <a:rPr kumimoji="1" lang="ja-JP" altLang="en-US" sz="1400" dirty="0" smtClean="0">
                <a:solidFill>
                  <a:schemeClr val="tx1"/>
                </a:solidFill>
              </a:rPr>
              <a:t>を対象に下記のとおり、説明会を開催致します。参加希望者は、下記申し込み用紙に、必要事項をご記入の上、ＦＡＸでご返信下さい。</a:t>
            </a:r>
            <a:endParaRPr lang="en-US" altLang="ja-JP" sz="1400" dirty="0" smtClean="0">
              <a:solidFill>
                <a:schemeClr val="tx1"/>
              </a:solidFill>
            </a:endParaRPr>
          </a:p>
          <a:p>
            <a:r>
              <a:rPr kumimoji="1" lang="ja-JP" altLang="en-US" sz="1400" dirty="0" smtClean="0">
                <a:solidFill>
                  <a:schemeClr val="tx1"/>
                </a:solidFill>
              </a:rPr>
              <a:t>　　　　　　　　　　</a:t>
            </a:r>
            <a:r>
              <a:rPr kumimoji="1" lang="en-US" altLang="ja-JP" sz="1400" b="1" i="1" u="sng" dirty="0" smtClean="0">
                <a:solidFill>
                  <a:srgbClr val="FF0000"/>
                </a:solidFill>
              </a:rPr>
              <a:t>※</a:t>
            </a:r>
            <a:r>
              <a:rPr kumimoji="1" lang="ja-JP" altLang="en-US" sz="1400" b="1" i="1" u="sng" dirty="0" smtClean="0">
                <a:solidFill>
                  <a:srgbClr val="FF0000"/>
                </a:solidFill>
              </a:rPr>
              <a:t>申し込み締め切りは、</a:t>
            </a:r>
            <a:r>
              <a:rPr kumimoji="1" lang="ja-JP" altLang="en-US" sz="1400" b="1" i="1" u="sng" smtClean="0">
                <a:solidFill>
                  <a:srgbClr val="FF0000"/>
                </a:solidFill>
              </a:rPr>
              <a:t>６月</a:t>
            </a:r>
            <a:r>
              <a:rPr kumimoji="1" lang="ja-JP" altLang="en-US" sz="1400" b="1" i="1" u="sng" smtClean="0">
                <a:solidFill>
                  <a:srgbClr val="FF0000"/>
                </a:solidFill>
              </a:rPr>
              <a:t>２６日</a:t>
            </a:r>
            <a:r>
              <a:rPr kumimoji="1" lang="ja-JP" altLang="en-US" sz="1400" b="1" i="1" u="sng" dirty="0" smtClean="0">
                <a:solidFill>
                  <a:srgbClr val="FF0000"/>
                </a:solidFill>
              </a:rPr>
              <a:t>１６：００まで</a:t>
            </a:r>
            <a:endParaRPr kumimoji="1" lang="ja-JP" altLang="en-US" sz="1400" b="1" i="1" u="sng" dirty="0">
              <a:solidFill>
                <a:srgbClr val="FF0000"/>
              </a:solidFill>
            </a:endParaRPr>
          </a:p>
        </p:txBody>
      </p:sp>
      <p:cxnSp>
        <p:nvCxnSpPr>
          <p:cNvPr id="12" name="直線コネクタ 11"/>
          <p:cNvCxnSpPr/>
          <p:nvPr/>
        </p:nvCxnSpPr>
        <p:spPr>
          <a:xfrm>
            <a:off x="188640" y="6290288"/>
            <a:ext cx="6364088" cy="0"/>
          </a:xfrm>
          <a:prstGeom prst="line">
            <a:avLst/>
          </a:prstGeom>
          <a:ln w="15875">
            <a:prstDash val="dash"/>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32656" y="6289144"/>
            <a:ext cx="6192688" cy="338554"/>
          </a:xfrm>
          <a:prstGeom prst="rect">
            <a:avLst/>
          </a:prstGeom>
          <a:noFill/>
        </p:spPr>
        <p:txBody>
          <a:bodyPr wrap="square" rtlCol="0">
            <a:spAutoFit/>
          </a:bodyPr>
          <a:lstStyle/>
          <a:p>
            <a:r>
              <a:rPr kumimoji="1" lang="ja-JP" altLang="en-US" sz="1400" dirty="0" smtClean="0"/>
              <a:t>ＦＡＸ　</a:t>
            </a:r>
            <a:r>
              <a:rPr kumimoji="1" lang="en-US" altLang="ja-JP" sz="1600" dirty="0" smtClean="0"/>
              <a:t>0957-25-0193</a:t>
            </a:r>
            <a:r>
              <a:rPr kumimoji="1" lang="ja-JP" altLang="en-US" sz="1400" dirty="0" smtClean="0"/>
              <a:t>　長崎県地域材活用推進協議会　事務局　小川行き</a:t>
            </a:r>
            <a:endParaRPr kumimoji="1" lang="ja-JP" altLang="en-US" sz="1400" dirty="0"/>
          </a:p>
        </p:txBody>
      </p:sp>
      <p:graphicFrame>
        <p:nvGraphicFramePr>
          <p:cNvPr id="18" name="表 17"/>
          <p:cNvGraphicFramePr>
            <a:graphicFrameLocks noGrp="1"/>
          </p:cNvGraphicFramePr>
          <p:nvPr/>
        </p:nvGraphicFramePr>
        <p:xfrm>
          <a:off x="332656" y="6660232"/>
          <a:ext cx="6120680" cy="1296144"/>
        </p:xfrm>
        <a:graphic>
          <a:graphicData uri="http://schemas.openxmlformats.org/drawingml/2006/table">
            <a:tbl>
              <a:tblPr/>
              <a:tblGrid>
                <a:gridCol w="944024"/>
                <a:gridCol w="2216908"/>
                <a:gridCol w="835694"/>
                <a:gridCol w="2124054"/>
              </a:tblGrid>
              <a:tr h="648072">
                <a:tc>
                  <a:txBody>
                    <a:bodyPr/>
                    <a:lstStyle/>
                    <a:p>
                      <a:pPr algn="l" fontAlgn="ctr"/>
                      <a:r>
                        <a:rPr lang="ja-JP" altLang="en-US" sz="1200" b="0" i="0" u="none" strike="noStrike" dirty="0" smtClean="0">
                          <a:solidFill>
                            <a:srgbClr val="000000"/>
                          </a:solidFill>
                          <a:latin typeface="ＭＳ Ｐゴシック"/>
                        </a:rPr>
                        <a:t>　事業体名</a:t>
                      </a:r>
                      <a:endParaRPr lang="ja-JP" altLang="en-US" sz="1200" b="0" i="0" u="none" strike="noStrike" dirty="0">
                        <a:solidFill>
                          <a:srgbClr val="000000"/>
                        </a:solidFill>
                        <a:latin typeface="ＭＳ Ｐゴシック"/>
                      </a:endParaRPr>
                    </a:p>
                  </a:txBody>
                  <a:tcPr marL="8681" marR="8681" marT="86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8681" marR="8681" marT="86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rgbClr val="000000"/>
                          </a:solidFill>
                          <a:latin typeface="ＭＳ Ｐゴシック"/>
                        </a:rPr>
                        <a:t>　所属</a:t>
                      </a:r>
                      <a:r>
                        <a:rPr lang="ja-JP" altLang="en-US" sz="1200" b="0" i="0" u="none" strike="noStrike" dirty="0">
                          <a:solidFill>
                            <a:srgbClr val="000000"/>
                          </a:solidFill>
                          <a:latin typeface="ＭＳ Ｐゴシック"/>
                        </a:rPr>
                        <a:t>・役職</a:t>
                      </a:r>
                    </a:p>
                  </a:txBody>
                  <a:tcPr marL="8681" marR="8681" marT="86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8681" marR="8681" marT="86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072">
                <a:tc>
                  <a:txBody>
                    <a:bodyPr/>
                    <a:lstStyle/>
                    <a:p>
                      <a:pPr algn="l" fontAlgn="ctr"/>
                      <a:r>
                        <a:rPr lang="ja-JP" altLang="en-US" sz="1200" b="0" i="0" u="none" strike="noStrike" dirty="0" smtClean="0">
                          <a:solidFill>
                            <a:srgbClr val="000000"/>
                          </a:solidFill>
                          <a:latin typeface="ＭＳ Ｐゴシック"/>
                        </a:rPr>
                        <a:t>　参加者</a:t>
                      </a:r>
                      <a:r>
                        <a:rPr lang="ja-JP" altLang="en-US" sz="1200" b="0" i="0" u="none" strike="noStrike" dirty="0">
                          <a:solidFill>
                            <a:srgbClr val="000000"/>
                          </a:solidFill>
                          <a:latin typeface="ＭＳ Ｐゴシック"/>
                        </a:rPr>
                        <a:t>氏名</a:t>
                      </a:r>
                    </a:p>
                  </a:txBody>
                  <a:tcPr marL="8681" marR="8681" marT="8681"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8681" marR="8681" marT="86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smtClean="0">
                          <a:solidFill>
                            <a:srgbClr val="000000"/>
                          </a:solidFill>
                          <a:latin typeface="ＭＳ Ｐゴシック"/>
                        </a:rPr>
                        <a:t>　　　</a:t>
                      </a:r>
                      <a:r>
                        <a:rPr lang="en-US" altLang="ja-JP" sz="1200" b="0" i="0" u="none" strike="noStrike" dirty="0" smtClean="0">
                          <a:solidFill>
                            <a:srgbClr val="000000"/>
                          </a:solidFill>
                          <a:latin typeface="ＭＳ Ｐゴシック"/>
                        </a:rPr>
                        <a:t>TEL</a:t>
                      </a:r>
                    </a:p>
                    <a:p>
                      <a:pPr algn="ctr" fontAlgn="ctr"/>
                      <a:r>
                        <a:rPr lang="en-US" altLang="ja-JP" sz="1200" b="0" i="0" u="none" strike="noStrike" dirty="0" smtClean="0">
                          <a:solidFill>
                            <a:srgbClr val="000000"/>
                          </a:solidFill>
                          <a:latin typeface="ＭＳ Ｐゴシック"/>
                        </a:rPr>
                        <a:t>FAX</a:t>
                      </a:r>
                      <a:endParaRPr lang="ja-JP" altLang="en-US" sz="1200" b="0" i="0" u="none" strike="noStrike" dirty="0">
                        <a:solidFill>
                          <a:srgbClr val="000000"/>
                        </a:solidFill>
                        <a:latin typeface="ＭＳ Ｐゴシック"/>
                      </a:endParaRPr>
                    </a:p>
                  </a:txBody>
                  <a:tcPr marL="8681" marR="8681" marT="86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r>
                        <a:rPr lang="ja-JP" altLang="en-US" sz="1100" b="0" i="0" u="none" strike="noStrike" dirty="0" smtClean="0">
                          <a:solidFill>
                            <a:srgbClr val="000000"/>
                          </a:solidFill>
                          <a:latin typeface="ＭＳ Ｐゴシック"/>
                        </a:rPr>
                        <a:t>（　　　　）</a:t>
                      </a:r>
                      <a:r>
                        <a:rPr lang="en-US" altLang="ja-JP" sz="1100" b="0" i="0" u="none" strike="noStrike" dirty="0" smtClean="0">
                          <a:solidFill>
                            <a:srgbClr val="000000"/>
                          </a:solidFill>
                          <a:latin typeface="ＭＳ Ｐゴシック"/>
                        </a:rPr>
                        <a:t>-</a:t>
                      </a:r>
                      <a:r>
                        <a:rPr lang="ja-JP" altLang="en-US" sz="1100" b="0" i="0" u="none" strike="noStrike" dirty="0" smtClean="0">
                          <a:solidFill>
                            <a:srgbClr val="000000"/>
                          </a:solidFill>
                          <a:latin typeface="ＭＳ Ｐゴシック"/>
                        </a:rPr>
                        <a:t>（　　　　）</a:t>
                      </a:r>
                      <a:r>
                        <a:rPr lang="en-US" altLang="ja-JP" sz="1100" b="0" i="0" u="none" strike="noStrike" dirty="0" smtClean="0">
                          <a:solidFill>
                            <a:srgbClr val="000000"/>
                          </a:solidFill>
                          <a:latin typeface="ＭＳ Ｐゴシック"/>
                        </a:rPr>
                        <a:t>-</a:t>
                      </a:r>
                      <a:r>
                        <a:rPr lang="ja-JP" altLang="en-US" sz="1100" b="0" i="0" u="none" strike="noStrike" dirty="0" smtClean="0">
                          <a:solidFill>
                            <a:srgbClr val="000000"/>
                          </a:solidFill>
                          <a:latin typeface="ＭＳ Ｐゴシック"/>
                        </a:rPr>
                        <a:t>（　　　　　　）</a:t>
                      </a:r>
                      <a:endParaRPr lang="en-US" altLang="ja-JP" sz="1100" b="0" i="0" u="none" strike="noStrike" dirty="0" smtClean="0">
                        <a:solidFill>
                          <a:srgbClr val="000000"/>
                        </a:solidFill>
                        <a:latin typeface="ＭＳ Ｐゴシック"/>
                      </a:endParaRPr>
                    </a:p>
                    <a:p>
                      <a:pPr algn="l" fontAlgn="ctr"/>
                      <a:r>
                        <a:rPr lang="ja-JP" altLang="en-US" sz="1100" b="0" i="0" u="none" strike="noStrike" dirty="0" smtClean="0">
                          <a:solidFill>
                            <a:srgbClr val="000000"/>
                          </a:solidFill>
                          <a:latin typeface="ＭＳ Ｐゴシック"/>
                        </a:rPr>
                        <a:t>　（　　　　）</a:t>
                      </a:r>
                      <a:r>
                        <a:rPr lang="en-US" altLang="ja-JP" sz="1100" b="0" i="0" u="none" strike="noStrike" dirty="0" smtClean="0">
                          <a:solidFill>
                            <a:srgbClr val="000000"/>
                          </a:solidFill>
                          <a:latin typeface="ＭＳ Ｐゴシック"/>
                        </a:rPr>
                        <a:t>-</a:t>
                      </a:r>
                      <a:r>
                        <a:rPr lang="ja-JP" altLang="en-US" sz="1100" b="0" i="0" u="none" strike="noStrike" dirty="0" smtClean="0">
                          <a:solidFill>
                            <a:srgbClr val="000000"/>
                          </a:solidFill>
                          <a:latin typeface="ＭＳ Ｐゴシック"/>
                        </a:rPr>
                        <a:t>（　　　　）</a:t>
                      </a:r>
                      <a:r>
                        <a:rPr lang="en-US" altLang="ja-JP" sz="1100" b="0" i="0" u="none" strike="noStrike" dirty="0" smtClean="0">
                          <a:solidFill>
                            <a:srgbClr val="000000"/>
                          </a:solidFill>
                          <a:latin typeface="ＭＳ Ｐゴシック"/>
                        </a:rPr>
                        <a:t>-</a:t>
                      </a:r>
                      <a:r>
                        <a:rPr lang="ja-JP" altLang="en-US" sz="1100" b="0" i="0" u="none" strike="noStrike" dirty="0" smtClean="0">
                          <a:solidFill>
                            <a:srgbClr val="000000"/>
                          </a:solidFill>
                          <a:latin typeface="ＭＳ Ｐゴシック"/>
                        </a:rPr>
                        <a:t>（　　　　　　）</a:t>
                      </a:r>
                      <a:endParaRPr lang="ja-JP" altLang="en-US" sz="1100" b="0" i="0" u="none" strike="noStrike" dirty="0">
                        <a:solidFill>
                          <a:srgbClr val="000000"/>
                        </a:solidFill>
                        <a:latin typeface="ＭＳ Ｐゴシック"/>
                      </a:endParaRPr>
                    </a:p>
                  </a:txBody>
                  <a:tcPr marL="8681" marR="8681" marT="868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 name="テキスト ボックス 19"/>
          <p:cNvSpPr txBox="1"/>
          <p:nvPr/>
        </p:nvSpPr>
        <p:spPr>
          <a:xfrm>
            <a:off x="332656" y="8028384"/>
            <a:ext cx="6336704" cy="738664"/>
          </a:xfrm>
          <a:prstGeom prst="rect">
            <a:avLst/>
          </a:prstGeom>
          <a:noFill/>
        </p:spPr>
        <p:txBody>
          <a:bodyPr wrap="square" rtlCol="0">
            <a:spAutoFit/>
          </a:bodyPr>
          <a:lstStyle/>
          <a:p>
            <a:r>
              <a:rPr lang="ja-JP" altLang="en-US" sz="1400" dirty="0" smtClean="0"/>
              <a:t>問い合わせ先　：　ＴＥＬ　０９５７－２７－１７５５　</a:t>
            </a:r>
            <a:r>
              <a:rPr lang="en-US" altLang="ja-JP" sz="1400" dirty="0" smtClean="0"/>
              <a:t>/</a:t>
            </a:r>
            <a:r>
              <a:rPr lang="ja-JP" altLang="en-US" sz="1400" dirty="0" smtClean="0"/>
              <a:t>　ＦＡＸ　０９５７－２５－０１９３　</a:t>
            </a:r>
            <a:r>
              <a:rPr kumimoji="1" lang="ja-JP" altLang="en-US" sz="1400" dirty="0" smtClean="0"/>
              <a:t>　</a:t>
            </a:r>
            <a:endParaRPr kumimoji="1" lang="en-US" altLang="ja-JP" sz="1400" dirty="0" smtClean="0"/>
          </a:p>
          <a:p>
            <a:r>
              <a:rPr kumimoji="1" lang="ja-JP" altLang="en-US" sz="1400" dirty="0" smtClean="0"/>
              <a:t>長崎県地域材活用推進協議会　事務局</a:t>
            </a:r>
            <a:r>
              <a:rPr lang="ja-JP" altLang="en-US" sz="1400" dirty="0"/>
              <a:t>　</a:t>
            </a:r>
            <a:r>
              <a:rPr kumimoji="1" lang="ja-JP" altLang="en-US" sz="1400" dirty="0" smtClean="0"/>
              <a:t>小川　</a:t>
            </a:r>
            <a:endParaRPr kumimoji="1" lang="en-US" altLang="ja-JP" sz="1400" dirty="0" smtClean="0"/>
          </a:p>
          <a:p>
            <a:r>
              <a:rPr lang="ja-JP" altLang="en-US" sz="1400" dirty="0" smtClean="0"/>
              <a:t>〒８５４－００６３　長崎県諌早市貝津町１１２２番地６（長崎県森林組合連合会内）</a:t>
            </a:r>
            <a:endParaRPr kumimoji="1" lang="ja-JP" altLang="en-US" sz="1400" dirty="0"/>
          </a:p>
        </p:txBody>
      </p:sp>
      <p:sp>
        <p:nvSpPr>
          <p:cNvPr id="10" name="テキスト ボックス 9"/>
          <p:cNvSpPr txBox="1"/>
          <p:nvPr/>
        </p:nvSpPr>
        <p:spPr>
          <a:xfrm>
            <a:off x="357040" y="5183496"/>
            <a:ext cx="5976664" cy="1015663"/>
          </a:xfrm>
          <a:prstGeom prst="rect">
            <a:avLst/>
          </a:prstGeom>
          <a:noFill/>
        </p:spPr>
        <p:txBody>
          <a:bodyPr wrap="square" rtlCol="0">
            <a:spAutoFit/>
          </a:bodyPr>
          <a:lstStyle/>
          <a:p>
            <a:r>
              <a:rPr lang="ja-JP" altLang="en-US" sz="1200" b="1" dirty="0" smtClean="0"/>
              <a:t>■追加募集　受付期間■　　　</a:t>
            </a:r>
            <a:r>
              <a:rPr lang="ja-JP" altLang="en-US" sz="1200" dirty="0" smtClean="0"/>
              <a:t>平成２６年６月２３日</a:t>
            </a:r>
            <a:r>
              <a:rPr lang="en-US" altLang="ja-JP" sz="1200" dirty="0" smtClean="0"/>
              <a:t>〔</a:t>
            </a:r>
            <a:r>
              <a:rPr lang="ja-JP" altLang="en-US" sz="1200" dirty="0" smtClean="0"/>
              <a:t>月</a:t>
            </a:r>
            <a:r>
              <a:rPr lang="en-US" altLang="ja-JP" sz="1200" dirty="0" smtClean="0"/>
              <a:t>〕</a:t>
            </a:r>
            <a:r>
              <a:rPr lang="ja-JP" altLang="en-US" sz="1200" dirty="0" smtClean="0"/>
              <a:t>～７月１８日</a:t>
            </a:r>
            <a:r>
              <a:rPr lang="en-US" altLang="ja-JP" sz="1200" dirty="0" smtClean="0"/>
              <a:t>〔</a:t>
            </a:r>
            <a:r>
              <a:rPr lang="ja-JP" altLang="en-US" sz="1200" dirty="0" smtClean="0"/>
              <a:t>金</a:t>
            </a:r>
            <a:r>
              <a:rPr lang="en-US" altLang="ja-JP" sz="1200" dirty="0" smtClean="0"/>
              <a:t>〕</a:t>
            </a:r>
            <a:r>
              <a:rPr lang="ja-JP" altLang="en-US" sz="1200" dirty="0" smtClean="0"/>
              <a:t>必着</a:t>
            </a:r>
          </a:p>
          <a:p>
            <a:r>
              <a:rPr kumimoji="1" lang="ja-JP" altLang="en-US" sz="1200" b="1" dirty="0" smtClean="0"/>
              <a:t>■住宅施工業者向け　申請方法等説明会（追加開催）■</a:t>
            </a:r>
            <a:r>
              <a:rPr lang="ja-JP" altLang="en-US" sz="1200" b="1" dirty="0" smtClean="0"/>
              <a:t>　</a:t>
            </a:r>
            <a:endParaRPr lang="en-US" altLang="ja-JP" sz="1200" b="1" dirty="0" smtClean="0"/>
          </a:p>
          <a:p>
            <a:r>
              <a:rPr lang="ja-JP" altLang="en-US" sz="1200" b="1" dirty="0" smtClean="0"/>
              <a:t>　</a:t>
            </a:r>
            <a:r>
              <a:rPr lang="ja-JP" altLang="en-US" sz="1200" dirty="0" smtClean="0"/>
              <a:t>開催日時　　：　　平成２６年６月２７日</a:t>
            </a:r>
            <a:r>
              <a:rPr lang="en-US" altLang="ja-JP" sz="1200" dirty="0" smtClean="0"/>
              <a:t>〔</a:t>
            </a:r>
            <a:r>
              <a:rPr lang="ja-JP" altLang="en-US" sz="1200" dirty="0" smtClean="0"/>
              <a:t>金</a:t>
            </a:r>
            <a:r>
              <a:rPr lang="en-US" altLang="ja-JP" sz="1200" dirty="0" smtClean="0"/>
              <a:t>〕</a:t>
            </a:r>
            <a:r>
              <a:rPr lang="ja-JP" altLang="en-US" sz="1200" dirty="0" smtClean="0"/>
              <a:t>１４時～１５時半</a:t>
            </a:r>
            <a:r>
              <a:rPr lang="ja-JP" altLang="en-US" sz="1200" dirty="0"/>
              <a:t>　</a:t>
            </a:r>
            <a:endParaRPr lang="en-US" altLang="ja-JP" sz="1200" dirty="0" smtClean="0"/>
          </a:p>
          <a:p>
            <a:r>
              <a:rPr kumimoji="1" lang="ja-JP" altLang="en-US" sz="1200" dirty="0" smtClean="0"/>
              <a:t>　会場　　　　　：　　</a:t>
            </a:r>
            <a:r>
              <a:rPr lang="en-US" altLang="ja-JP" sz="1200" dirty="0" smtClean="0"/>
              <a:t> </a:t>
            </a:r>
            <a:r>
              <a:rPr lang="ja-JP" altLang="en-US" sz="1200" dirty="0" smtClean="0"/>
              <a:t>長崎県林業会館・会議室</a:t>
            </a:r>
            <a:r>
              <a:rPr lang="en-US" altLang="ja-JP" sz="1200" dirty="0" smtClean="0"/>
              <a:t>(</a:t>
            </a:r>
            <a:r>
              <a:rPr lang="ja-JP" altLang="ja-JP" sz="1200" dirty="0" smtClean="0"/>
              <a:t>長崎県</a:t>
            </a:r>
            <a:r>
              <a:rPr lang="ja-JP" altLang="en-US" sz="1200" dirty="0" smtClean="0"/>
              <a:t>諫早市貝津</a:t>
            </a:r>
            <a:r>
              <a:rPr lang="ja-JP" altLang="ja-JP" sz="1200" dirty="0" smtClean="0"/>
              <a:t>町</a:t>
            </a:r>
            <a:r>
              <a:rPr lang="ja-JP" altLang="en-US" sz="1200" dirty="0" smtClean="0"/>
              <a:t>１１２２</a:t>
            </a:r>
            <a:r>
              <a:rPr lang="ja-JP" altLang="ja-JP" sz="1200" dirty="0" smtClean="0"/>
              <a:t>−</a:t>
            </a:r>
            <a:r>
              <a:rPr lang="ja-JP" altLang="en-US" sz="1200" dirty="0" smtClean="0"/>
              <a:t>６</a:t>
            </a:r>
            <a:r>
              <a:rPr lang="en-US" altLang="ja-JP" sz="1200" dirty="0" smtClean="0"/>
              <a:t>)</a:t>
            </a:r>
            <a:r>
              <a:rPr lang="ja-JP" altLang="en-US" sz="1200" dirty="0" smtClean="0"/>
              <a:t>　</a:t>
            </a:r>
            <a:endParaRPr lang="en-US" altLang="ja-JP" sz="1200" dirty="0" smtClean="0"/>
          </a:p>
          <a:p>
            <a:r>
              <a:rPr lang="ja-JP" altLang="en-US" sz="1200" dirty="0" smtClean="0"/>
              <a:t>　参加</a:t>
            </a:r>
            <a:r>
              <a:rPr lang="ja-JP" altLang="en-US" sz="1200" dirty="0"/>
              <a:t>方法</a:t>
            </a:r>
            <a:r>
              <a:rPr kumimoji="1" lang="ja-JP" altLang="en-US" sz="1200" dirty="0" smtClean="0"/>
              <a:t>　　：　　事前申込み制　（</a:t>
            </a:r>
            <a:r>
              <a:rPr lang="ja-JP" altLang="en-US" sz="1200" dirty="0" smtClean="0"/>
              <a:t>下記申し込み欄に必要事項ご記入の上</a:t>
            </a:r>
            <a:r>
              <a:rPr lang="en-US" altLang="ja-JP" sz="1200" dirty="0" smtClean="0"/>
              <a:t>FAX</a:t>
            </a:r>
            <a:r>
              <a:rPr lang="ja-JP" altLang="en-US" sz="1200" dirty="0" smtClean="0"/>
              <a:t>願います</a:t>
            </a:r>
            <a:r>
              <a:rPr kumimoji="1" lang="ja-JP" altLang="en-US" sz="1200" dirty="0" smtClean="0"/>
              <a:t>）</a:t>
            </a:r>
            <a:endParaRPr kumimoji="1" lang="ja-JP" altLang="en-US" sz="12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184</Words>
  <Application>Microsoft Office PowerPoint</Application>
  <PresentationFormat>画面に合わせる (4:3)</PresentationFormat>
  <Paragraphs>26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user5</cp:lastModifiedBy>
  <cp:revision>32</cp:revision>
  <cp:lastPrinted>2014-06-25T00:28:31Z</cp:lastPrinted>
  <dcterms:created xsi:type="dcterms:W3CDTF">2013-04-17T02:35:45Z</dcterms:created>
  <dcterms:modified xsi:type="dcterms:W3CDTF">2014-06-25T00:40:33Z</dcterms:modified>
</cp:coreProperties>
</file>